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10" Type="http://schemas.openxmlformats.org/officeDocument/2006/relationships/slide" Target="slides/slide5.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e6477ffcc8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e6477ffcc8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e6477ffcc8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e6477ffcc8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e6477ffcc8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e6477ffcc8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e6477ffcc8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e6477ffcc8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3.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3" name="Shape 53"/>
        <p:cNvGrpSpPr/>
        <p:nvPr/>
      </p:nvGrpSpPr>
      <p:grpSpPr>
        <a:xfrm>
          <a:off x="0" y="0"/>
          <a:ext cx="0" cy="0"/>
          <a:chOff x="0" y="0"/>
          <a:chExt cx="0" cy="0"/>
        </a:xfrm>
      </p:grpSpPr>
      <p:sp>
        <p:nvSpPr>
          <p:cNvPr id="54" name="Google Shape;54;p13"/>
          <p:cNvSpPr txBox="1"/>
          <p:nvPr>
            <p:ph type="ctrTitle"/>
          </p:nvPr>
        </p:nvSpPr>
        <p:spPr>
          <a:xfrm>
            <a:off x="350925" y="3508975"/>
            <a:ext cx="4683600" cy="650400"/>
          </a:xfrm>
          <a:prstGeom prst="rect">
            <a:avLst/>
          </a:prstGeom>
          <a:gradFill>
            <a:gsLst>
              <a:gs pos="0">
                <a:srgbClr val="51AB2A"/>
              </a:gs>
              <a:gs pos="100000">
                <a:srgbClr val="203E13"/>
              </a:gs>
            </a:gsLst>
            <a:lin ang="5400012" scaled="0"/>
          </a:gradFill>
        </p:spPr>
        <p:txBody>
          <a:bodyPr anchorCtr="0" anchor="b" bIns="91425" lIns="91425" spcFirstLastPara="1" rIns="91425" wrap="square" tIns="91425">
            <a:normAutofit fontScale="90000"/>
          </a:bodyPr>
          <a:lstStyle/>
          <a:p>
            <a:pPr indent="0" lvl="0" marL="0" rtl="0" algn="ctr">
              <a:spcBef>
                <a:spcPts val="0"/>
              </a:spcBef>
              <a:spcAft>
                <a:spcPts val="0"/>
              </a:spcAft>
              <a:buNone/>
            </a:pPr>
            <a:r>
              <a:rPr b="1" lang="en">
                <a:solidFill>
                  <a:schemeClr val="lt1"/>
                </a:solidFill>
                <a:latin typeface="Spectral"/>
                <a:ea typeface="Spectral"/>
                <a:cs typeface="Spectral"/>
                <a:sym typeface="Spectral"/>
              </a:rPr>
              <a:t>StarBucks App</a:t>
            </a:r>
            <a:endParaRPr b="1">
              <a:solidFill>
                <a:schemeClr val="lt1"/>
              </a:solidFill>
              <a:latin typeface="Spectral"/>
              <a:ea typeface="Spectral"/>
              <a:cs typeface="Spectral"/>
              <a:sym typeface="Spectral"/>
            </a:endParaRPr>
          </a:p>
        </p:txBody>
      </p:sp>
      <p:sp>
        <p:nvSpPr>
          <p:cNvPr id="55" name="Google Shape;55;p13"/>
          <p:cNvSpPr txBox="1"/>
          <p:nvPr/>
        </p:nvSpPr>
        <p:spPr>
          <a:xfrm>
            <a:off x="514575" y="4159375"/>
            <a:ext cx="43563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600">
                <a:solidFill>
                  <a:schemeClr val="lt1"/>
                </a:solidFill>
                <a:latin typeface="Spectral"/>
                <a:ea typeface="Spectral"/>
                <a:cs typeface="Spectral"/>
                <a:sym typeface="Spectral"/>
              </a:rPr>
              <a:t>A synopsis of the food app, from one of the leading coffee restaurants in the world</a:t>
            </a:r>
            <a:endParaRPr sz="1600">
              <a:solidFill>
                <a:schemeClr val="lt1"/>
              </a:solidFill>
              <a:latin typeface="Spectral"/>
              <a:ea typeface="Spectral"/>
              <a:cs typeface="Spectral"/>
              <a:sym typeface="Spectr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9" name="Shape 59"/>
        <p:cNvGrpSpPr/>
        <p:nvPr/>
      </p:nvGrpSpPr>
      <p:grpSpPr>
        <a:xfrm>
          <a:off x="0" y="0"/>
          <a:ext cx="0" cy="0"/>
          <a:chOff x="0" y="0"/>
          <a:chExt cx="0" cy="0"/>
        </a:xfrm>
      </p:grpSpPr>
      <p:sp>
        <p:nvSpPr>
          <p:cNvPr id="60" name="Google Shape;60;p1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2620">
                <a:solidFill>
                  <a:schemeClr val="lt1"/>
                </a:solidFill>
                <a:highlight>
                  <a:schemeClr val="dk1"/>
                </a:highlight>
                <a:latin typeface="Spectral"/>
                <a:ea typeface="Spectral"/>
                <a:cs typeface="Spectral"/>
                <a:sym typeface="Spectral"/>
              </a:rPr>
              <a:t>A Bit About The App</a:t>
            </a:r>
            <a:endParaRPr b="1" sz="2620">
              <a:solidFill>
                <a:schemeClr val="lt1"/>
              </a:solidFill>
              <a:highlight>
                <a:schemeClr val="dk1"/>
              </a:highlight>
              <a:latin typeface="Spectral"/>
              <a:ea typeface="Spectral"/>
              <a:cs typeface="Spectral"/>
              <a:sym typeface="Spectral"/>
            </a:endParaRPr>
          </a:p>
        </p:txBody>
      </p:sp>
      <p:sp>
        <p:nvSpPr>
          <p:cNvPr id="61" name="Google Shape;61;p14"/>
          <p:cNvSpPr txBox="1"/>
          <p:nvPr>
            <p:ph idx="1" type="body"/>
          </p:nvPr>
        </p:nvSpPr>
        <p:spPr>
          <a:xfrm>
            <a:off x="311700" y="1152475"/>
            <a:ext cx="8520600" cy="3990900"/>
          </a:xfrm>
          <a:prstGeom prst="rect">
            <a:avLst/>
          </a:prstGeom>
          <a:noFill/>
        </p:spPr>
        <p:txBody>
          <a:bodyPr anchorCtr="0" anchor="t" bIns="91425" lIns="91425" spcFirstLastPara="1" rIns="91425" wrap="square" tIns="91425">
            <a:normAutofit/>
          </a:bodyPr>
          <a:lstStyle/>
          <a:p>
            <a:pPr indent="0" lvl="0" marL="0" rtl="0" algn="l">
              <a:spcBef>
                <a:spcPts val="0"/>
              </a:spcBef>
              <a:spcAft>
                <a:spcPts val="1200"/>
              </a:spcAft>
              <a:buNone/>
            </a:pPr>
            <a:r>
              <a:rPr b="1" lang="en" sz="2500">
                <a:solidFill>
                  <a:schemeClr val="lt1"/>
                </a:solidFill>
                <a:latin typeface="Spectral"/>
                <a:ea typeface="Spectral"/>
                <a:cs typeface="Spectral"/>
                <a:sym typeface="Spectral"/>
              </a:rPr>
              <a:t>Their story began in 1971. Back then they were a roaster and retailer of whole bean and ground coffee, tea and spices with a single store in Seattle’s Pike Place Market. Today, Starbucks is  privileged to connect with millions of customers every day with exceptional products and more than 30,000 retail stores in 83 markets. To say Starbucks purchases and roasts high-quality whole bean coffees is very true</a:t>
            </a:r>
            <a:endParaRPr b="1" sz="2500">
              <a:solidFill>
                <a:schemeClr val="lt1"/>
              </a:solidFill>
              <a:latin typeface="Spectral"/>
              <a:ea typeface="Spectral"/>
              <a:cs typeface="Spectral"/>
              <a:sym typeface="Spectr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5" name="Shape 65"/>
        <p:cNvGrpSpPr/>
        <p:nvPr/>
      </p:nvGrpSpPr>
      <p:grpSpPr>
        <a:xfrm>
          <a:off x="0" y="0"/>
          <a:ext cx="0" cy="0"/>
          <a:chOff x="0" y="0"/>
          <a:chExt cx="0" cy="0"/>
        </a:xfrm>
      </p:grpSpPr>
      <p:sp>
        <p:nvSpPr>
          <p:cNvPr id="66" name="Google Shape;66;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n" u="sng">
                <a:solidFill>
                  <a:schemeClr val="lt1"/>
                </a:solidFill>
                <a:highlight>
                  <a:srgbClr val="274E13"/>
                </a:highlight>
                <a:latin typeface="Spectral"/>
                <a:ea typeface="Spectral"/>
                <a:cs typeface="Spectral"/>
                <a:sym typeface="Spectral"/>
              </a:rPr>
              <a:t>Challenges</a:t>
            </a:r>
            <a:endParaRPr b="1" u="sng">
              <a:solidFill>
                <a:schemeClr val="lt1"/>
              </a:solidFill>
              <a:highlight>
                <a:srgbClr val="274E13"/>
              </a:highlight>
              <a:latin typeface="Spectral"/>
              <a:ea typeface="Spectral"/>
              <a:cs typeface="Spectral"/>
              <a:sym typeface="Spectral"/>
            </a:endParaRPr>
          </a:p>
        </p:txBody>
      </p:sp>
      <p:sp>
        <p:nvSpPr>
          <p:cNvPr id="67" name="Google Shape;67;p15"/>
          <p:cNvSpPr txBox="1"/>
          <p:nvPr>
            <p:ph idx="1" type="body"/>
          </p:nvPr>
        </p:nvSpPr>
        <p:spPr>
          <a:xfrm>
            <a:off x="0" y="1152475"/>
            <a:ext cx="9144000" cy="3990900"/>
          </a:xfrm>
          <a:prstGeom prst="rect">
            <a:avLst/>
          </a:prstGeom>
          <a:noFill/>
        </p:spPr>
        <p:txBody>
          <a:bodyPr anchorCtr="0" anchor="t" bIns="91425" lIns="91425" spcFirstLastPara="1" rIns="91425" wrap="square" tIns="91425">
            <a:normAutofit fontScale="85000" lnSpcReduction="10000"/>
          </a:bodyPr>
          <a:lstStyle/>
          <a:p>
            <a:pPr indent="0" lvl="0" marL="0" rtl="0" algn="ctr">
              <a:spcBef>
                <a:spcPts val="0"/>
              </a:spcBef>
              <a:spcAft>
                <a:spcPts val="0"/>
              </a:spcAft>
              <a:buNone/>
            </a:pPr>
            <a:r>
              <a:rPr lang="en">
                <a:solidFill>
                  <a:schemeClr val="lt1"/>
                </a:solidFill>
                <a:highlight>
                  <a:schemeClr val="dk1"/>
                </a:highlight>
                <a:latin typeface="Spectral"/>
                <a:ea typeface="Spectral"/>
                <a:cs typeface="Spectral"/>
                <a:sym typeface="Spectral"/>
              </a:rPr>
              <a:t>The major challenge that Starbucks is dealing with is the current financial crisis in the world economy forcing them to call closures of many stores around the world.</a:t>
            </a:r>
            <a:endParaRPr>
              <a:solidFill>
                <a:schemeClr val="lt1"/>
              </a:solidFill>
              <a:highlight>
                <a:schemeClr val="dk1"/>
              </a:highlight>
              <a:latin typeface="Spectral"/>
              <a:ea typeface="Spectral"/>
              <a:cs typeface="Spectral"/>
              <a:sym typeface="Spectral"/>
            </a:endParaRPr>
          </a:p>
          <a:p>
            <a:pPr indent="0" lvl="0" marL="0" rtl="0" algn="ctr">
              <a:spcBef>
                <a:spcPts val="1200"/>
              </a:spcBef>
              <a:spcAft>
                <a:spcPts val="0"/>
              </a:spcAft>
              <a:buNone/>
            </a:pPr>
            <a:r>
              <a:rPr lang="en">
                <a:solidFill>
                  <a:schemeClr val="lt1"/>
                </a:solidFill>
                <a:highlight>
                  <a:schemeClr val="dk1"/>
                </a:highlight>
                <a:latin typeface="Spectral"/>
                <a:ea typeface="Spectral"/>
                <a:cs typeface="Spectral"/>
                <a:sym typeface="Spectral"/>
              </a:rPr>
              <a:t>Another challenge that Starbucks is dealing with is competitors. There are numerous coffee shops all over the world and being able to stand out to generate customers is important. Their main competitors are Dunkin Donuts, McDonald’s, and Nestle in the US and brands like Costa Coffee and Caffè Nero in the UK, the two major markets for Starbucks. It is important that for Starbucks to know their competitors and what they are currently doing.</a:t>
            </a:r>
            <a:endParaRPr>
              <a:solidFill>
                <a:schemeClr val="lt1"/>
              </a:solidFill>
              <a:highlight>
                <a:schemeClr val="dk1"/>
              </a:highlight>
              <a:latin typeface="Spectral"/>
              <a:ea typeface="Spectral"/>
              <a:cs typeface="Spectral"/>
              <a:sym typeface="Spectral"/>
            </a:endParaRPr>
          </a:p>
          <a:p>
            <a:pPr indent="0" lvl="0" marL="0" rtl="0" algn="ctr">
              <a:spcBef>
                <a:spcPts val="1200"/>
              </a:spcBef>
              <a:spcAft>
                <a:spcPts val="0"/>
              </a:spcAft>
              <a:buNone/>
            </a:pPr>
            <a:r>
              <a:rPr lang="en">
                <a:solidFill>
                  <a:schemeClr val="lt1"/>
                </a:solidFill>
                <a:highlight>
                  <a:schemeClr val="dk1"/>
                </a:highlight>
                <a:latin typeface="Spectral"/>
                <a:ea typeface="Spectral"/>
                <a:cs typeface="Spectral"/>
                <a:sym typeface="Spectral"/>
              </a:rPr>
              <a:t>Also Starbuck coffees are priced higher than other market competitors because of Starbucks only purchasing the highest quality coffee beans for their product, thus increasing the price of the drink giving the competitors a cost advantage over Starbucks.</a:t>
            </a:r>
            <a:endParaRPr>
              <a:solidFill>
                <a:schemeClr val="lt1"/>
              </a:solidFill>
              <a:highlight>
                <a:schemeClr val="dk1"/>
              </a:highlight>
              <a:latin typeface="Spectral"/>
              <a:ea typeface="Spectral"/>
              <a:cs typeface="Spectral"/>
              <a:sym typeface="Spectral"/>
            </a:endParaRPr>
          </a:p>
          <a:p>
            <a:pPr indent="0" lvl="0" marL="0" rtl="0" algn="ctr">
              <a:spcBef>
                <a:spcPts val="1200"/>
              </a:spcBef>
              <a:spcAft>
                <a:spcPts val="1200"/>
              </a:spcAft>
              <a:buNone/>
            </a:pPr>
            <a:r>
              <a:rPr lang="en">
                <a:solidFill>
                  <a:schemeClr val="lt1"/>
                </a:solidFill>
                <a:highlight>
                  <a:schemeClr val="dk1"/>
                </a:highlight>
                <a:latin typeface="Spectral"/>
                <a:ea typeface="Spectral"/>
                <a:cs typeface="Spectral"/>
                <a:sym typeface="Spectral"/>
              </a:rPr>
              <a:t>Also Starbucks inadequate marketing strategy on advertising is a hindrance in the business growth opportunities. They prefer to build the brand by promoting the drinks cup-by-cup with customers. The advertisement ends until they drink the coffee, reducing the chances to attract valuable customers.</a:t>
            </a:r>
            <a:endParaRPr>
              <a:solidFill>
                <a:schemeClr val="lt1"/>
              </a:solidFill>
              <a:highlight>
                <a:schemeClr val="dk1"/>
              </a:highlight>
              <a:latin typeface="Spectral"/>
              <a:ea typeface="Spectral"/>
              <a:cs typeface="Spectral"/>
              <a:sym typeface="Spectr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1" name="Shape 71"/>
        <p:cNvGrpSpPr/>
        <p:nvPr/>
      </p:nvGrpSpPr>
      <p:grpSpPr>
        <a:xfrm>
          <a:off x="0" y="0"/>
          <a:ext cx="0" cy="0"/>
          <a:chOff x="0" y="0"/>
          <a:chExt cx="0" cy="0"/>
        </a:xfrm>
      </p:grpSpPr>
      <p:sp>
        <p:nvSpPr>
          <p:cNvPr id="72" name="Google Shape;72;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i="1" lang="en">
                <a:solidFill>
                  <a:schemeClr val="lt1"/>
                </a:solidFill>
                <a:highlight>
                  <a:srgbClr val="274E13"/>
                </a:highlight>
                <a:latin typeface="Spectral"/>
                <a:ea typeface="Spectral"/>
                <a:cs typeface="Spectral"/>
                <a:sym typeface="Spectral"/>
              </a:rPr>
              <a:t>Starbucks App - Features</a:t>
            </a:r>
            <a:endParaRPr b="1" i="1">
              <a:solidFill>
                <a:schemeClr val="lt1"/>
              </a:solidFill>
              <a:highlight>
                <a:srgbClr val="274E13"/>
              </a:highlight>
              <a:latin typeface="Spectral"/>
              <a:ea typeface="Spectral"/>
              <a:cs typeface="Spectral"/>
              <a:sym typeface="Spectral"/>
            </a:endParaRPr>
          </a:p>
        </p:txBody>
      </p:sp>
      <p:sp>
        <p:nvSpPr>
          <p:cNvPr id="73" name="Google Shape;73;p16"/>
          <p:cNvSpPr txBox="1"/>
          <p:nvPr>
            <p:ph idx="1" type="body"/>
          </p:nvPr>
        </p:nvSpPr>
        <p:spPr>
          <a:xfrm>
            <a:off x="0" y="1152475"/>
            <a:ext cx="9144000" cy="3990900"/>
          </a:xfrm>
          <a:prstGeom prst="rect">
            <a:avLst/>
          </a:prstGeom>
          <a:noFill/>
        </p:spPr>
        <p:txBody>
          <a:bodyPr anchorCtr="0" anchor="t" bIns="91425" lIns="91425" spcFirstLastPara="1" rIns="91425" wrap="square" tIns="91425">
            <a:normAutofit/>
          </a:bodyPr>
          <a:lstStyle/>
          <a:p>
            <a:pPr indent="-342900" lvl="0" marL="457200" rtl="0" algn="l">
              <a:spcBef>
                <a:spcPts val="0"/>
              </a:spcBef>
              <a:spcAft>
                <a:spcPts val="0"/>
              </a:spcAft>
              <a:buClr>
                <a:schemeClr val="lt1"/>
              </a:buClr>
              <a:buSzPts val="1800"/>
              <a:buFont typeface="Spectral"/>
              <a:buChar char="●"/>
            </a:pPr>
            <a:r>
              <a:rPr lang="en">
                <a:solidFill>
                  <a:schemeClr val="lt1"/>
                </a:solidFill>
                <a:highlight>
                  <a:schemeClr val="dk1"/>
                </a:highlight>
                <a:latin typeface="Spectral"/>
                <a:ea typeface="Spectral"/>
                <a:cs typeface="Spectral"/>
                <a:sym typeface="Spectral"/>
              </a:rPr>
              <a:t>Download</a:t>
            </a:r>
            <a:endParaRPr>
              <a:solidFill>
                <a:schemeClr val="lt1"/>
              </a:solidFill>
              <a:highlight>
                <a:schemeClr val="dk1"/>
              </a:highlight>
              <a:latin typeface="Spectral"/>
              <a:ea typeface="Spectral"/>
              <a:cs typeface="Spectral"/>
              <a:sym typeface="Spectral"/>
            </a:endParaRPr>
          </a:p>
          <a:p>
            <a:pPr indent="-317500" lvl="1" marL="914400" rtl="0" algn="l">
              <a:spcBef>
                <a:spcPts val="0"/>
              </a:spcBef>
              <a:spcAft>
                <a:spcPts val="0"/>
              </a:spcAft>
              <a:buClr>
                <a:schemeClr val="lt1"/>
              </a:buClr>
              <a:buSzPts val="1400"/>
              <a:buFont typeface="Spectral"/>
              <a:buChar char="○"/>
            </a:pPr>
            <a:r>
              <a:rPr lang="en">
                <a:solidFill>
                  <a:schemeClr val="lt1"/>
                </a:solidFill>
                <a:highlight>
                  <a:schemeClr val="dk1"/>
                </a:highlight>
                <a:latin typeface="Spectral"/>
                <a:ea typeface="Spectral"/>
                <a:cs typeface="Spectral"/>
                <a:sym typeface="Spectral"/>
              </a:rPr>
              <a:t>Starbucks UK from the App store</a:t>
            </a:r>
            <a:endParaRPr>
              <a:solidFill>
                <a:schemeClr val="lt1"/>
              </a:solidFill>
              <a:highlight>
                <a:schemeClr val="dk1"/>
              </a:highlight>
              <a:latin typeface="Spectral"/>
              <a:ea typeface="Spectral"/>
              <a:cs typeface="Spectral"/>
              <a:sym typeface="Spectral"/>
            </a:endParaRPr>
          </a:p>
          <a:p>
            <a:pPr indent="-342900" lvl="0" marL="457200" rtl="0" algn="l">
              <a:spcBef>
                <a:spcPts val="0"/>
              </a:spcBef>
              <a:spcAft>
                <a:spcPts val="0"/>
              </a:spcAft>
              <a:buClr>
                <a:schemeClr val="lt1"/>
              </a:buClr>
              <a:buSzPts val="1800"/>
              <a:buFont typeface="Spectral"/>
              <a:buChar char="●"/>
            </a:pPr>
            <a:r>
              <a:rPr lang="en">
                <a:solidFill>
                  <a:schemeClr val="lt1"/>
                </a:solidFill>
                <a:highlight>
                  <a:schemeClr val="dk1"/>
                </a:highlight>
                <a:latin typeface="Spectral"/>
                <a:ea typeface="Spectral"/>
                <a:cs typeface="Spectral"/>
                <a:sym typeface="Spectral"/>
              </a:rPr>
              <a:t>Join</a:t>
            </a:r>
            <a:endParaRPr>
              <a:solidFill>
                <a:schemeClr val="lt1"/>
              </a:solidFill>
              <a:highlight>
                <a:schemeClr val="dk1"/>
              </a:highlight>
              <a:latin typeface="Spectral"/>
              <a:ea typeface="Spectral"/>
              <a:cs typeface="Spectral"/>
              <a:sym typeface="Spectral"/>
            </a:endParaRPr>
          </a:p>
          <a:p>
            <a:pPr indent="-317500" lvl="1" marL="914400" rtl="0" algn="l">
              <a:spcBef>
                <a:spcPts val="0"/>
              </a:spcBef>
              <a:spcAft>
                <a:spcPts val="0"/>
              </a:spcAft>
              <a:buClr>
                <a:schemeClr val="lt1"/>
              </a:buClr>
              <a:buSzPts val="1400"/>
              <a:buFont typeface="Spectral"/>
              <a:buChar char="○"/>
            </a:pPr>
            <a:r>
              <a:rPr lang="en">
                <a:solidFill>
                  <a:schemeClr val="lt1"/>
                </a:solidFill>
                <a:highlight>
                  <a:schemeClr val="dk1"/>
                </a:highlight>
                <a:latin typeface="Spectral"/>
                <a:ea typeface="Spectral"/>
                <a:cs typeface="Spectral"/>
                <a:sym typeface="Spectral"/>
              </a:rPr>
              <a:t>By setting up an account or log in using the customers  existing details </a:t>
            </a:r>
            <a:endParaRPr>
              <a:solidFill>
                <a:schemeClr val="lt1"/>
              </a:solidFill>
              <a:highlight>
                <a:schemeClr val="dk1"/>
              </a:highlight>
              <a:latin typeface="Spectral"/>
              <a:ea typeface="Spectral"/>
              <a:cs typeface="Spectral"/>
              <a:sym typeface="Spectral"/>
            </a:endParaRPr>
          </a:p>
          <a:p>
            <a:pPr indent="-342900" lvl="0" marL="457200" rtl="0" algn="l">
              <a:spcBef>
                <a:spcPts val="0"/>
              </a:spcBef>
              <a:spcAft>
                <a:spcPts val="0"/>
              </a:spcAft>
              <a:buClr>
                <a:schemeClr val="lt1"/>
              </a:buClr>
              <a:buSzPts val="1800"/>
              <a:buFont typeface="Spectral"/>
              <a:buChar char="●"/>
            </a:pPr>
            <a:r>
              <a:rPr lang="en">
                <a:solidFill>
                  <a:schemeClr val="lt1"/>
                </a:solidFill>
                <a:highlight>
                  <a:schemeClr val="dk1"/>
                </a:highlight>
                <a:latin typeface="Spectral"/>
                <a:ea typeface="Spectral"/>
                <a:cs typeface="Spectral"/>
                <a:sym typeface="Spectral"/>
              </a:rPr>
              <a:t>Add money</a:t>
            </a:r>
            <a:endParaRPr>
              <a:solidFill>
                <a:schemeClr val="lt1"/>
              </a:solidFill>
              <a:highlight>
                <a:schemeClr val="dk1"/>
              </a:highlight>
              <a:latin typeface="Spectral"/>
              <a:ea typeface="Spectral"/>
              <a:cs typeface="Spectral"/>
              <a:sym typeface="Spectral"/>
            </a:endParaRPr>
          </a:p>
          <a:p>
            <a:pPr indent="-317500" lvl="1" marL="914400" rtl="0" algn="l">
              <a:spcBef>
                <a:spcPts val="0"/>
              </a:spcBef>
              <a:spcAft>
                <a:spcPts val="0"/>
              </a:spcAft>
              <a:buClr>
                <a:schemeClr val="lt1"/>
              </a:buClr>
              <a:buSzPts val="1400"/>
              <a:buFont typeface="Spectral"/>
              <a:buChar char="○"/>
            </a:pPr>
            <a:r>
              <a:rPr lang="en">
                <a:solidFill>
                  <a:schemeClr val="lt1"/>
                </a:solidFill>
                <a:highlight>
                  <a:schemeClr val="dk1"/>
                </a:highlight>
                <a:latin typeface="Spectral"/>
                <a:ea typeface="Spectral"/>
                <a:cs typeface="Spectral"/>
                <a:sym typeface="Spectral"/>
              </a:rPr>
              <a:t>To the customer’s account</a:t>
            </a:r>
            <a:endParaRPr>
              <a:solidFill>
                <a:schemeClr val="lt1"/>
              </a:solidFill>
              <a:highlight>
                <a:schemeClr val="dk1"/>
              </a:highlight>
              <a:latin typeface="Spectral"/>
              <a:ea typeface="Spectral"/>
              <a:cs typeface="Spectral"/>
              <a:sym typeface="Spectral"/>
            </a:endParaRPr>
          </a:p>
          <a:p>
            <a:pPr indent="-342900" lvl="0" marL="457200" rtl="0" algn="l">
              <a:spcBef>
                <a:spcPts val="0"/>
              </a:spcBef>
              <a:spcAft>
                <a:spcPts val="0"/>
              </a:spcAft>
              <a:buClr>
                <a:schemeClr val="lt1"/>
              </a:buClr>
              <a:buSzPts val="1800"/>
              <a:buFont typeface="Spectral"/>
              <a:buChar char="●"/>
            </a:pPr>
            <a:r>
              <a:rPr lang="en">
                <a:solidFill>
                  <a:schemeClr val="lt1"/>
                </a:solidFill>
                <a:highlight>
                  <a:schemeClr val="dk1"/>
                </a:highlight>
                <a:latin typeface="Spectral"/>
                <a:ea typeface="Spectral"/>
                <a:cs typeface="Spectral"/>
                <a:sym typeface="Spectral"/>
              </a:rPr>
              <a:t>Choose</a:t>
            </a:r>
            <a:endParaRPr>
              <a:solidFill>
                <a:schemeClr val="lt1"/>
              </a:solidFill>
              <a:highlight>
                <a:schemeClr val="dk1"/>
              </a:highlight>
              <a:latin typeface="Spectral"/>
              <a:ea typeface="Spectral"/>
              <a:cs typeface="Spectral"/>
              <a:sym typeface="Spectral"/>
            </a:endParaRPr>
          </a:p>
          <a:p>
            <a:pPr indent="-317500" lvl="1" marL="914400" rtl="0" algn="l">
              <a:spcBef>
                <a:spcPts val="0"/>
              </a:spcBef>
              <a:spcAft>
                <a:spcPts val="0"/>
              </a:spcAft>
              <a:buClr>
                <a:schemeClr val="lt1"/>
              </a:buClr>
              <a:buSzPts val="1400"/>
              <a:buFont typeface="Spectral"/>
              <a:buChar char="○"/>
            </a:pPr>
            <a:r>
              <a:rPr lang="en">
                <a:solidFill>
                  <a:schemeClr val="lt1"/>
                </a:solidFill>
                <a:highlight>
                  <a:schemeClr val="dk1"/>
                </a:highlight>
                <a:latin typeface="Spectral"/>
                <a:ea typeface="Spectral"/>
                <a:cs typeface="Spectral"/>
                <a:sym typeface="Spectral"/>
              </a:rPr>
              <a:t>And customise  favourite beverages</a:t>
            </a:r>
            <a:endParaRPr>
              <a:solidFill>
                <a:schemeClr val="lt1"/>
              </a:solidFill>
              <a:highlight>
                <a:schemeClr val="dk1"/>
              </a:highlight>
              <a:latin typeface="Spectral"/>
              <a:ea typeface="Spectral"/>
              <a:cs typeface="Spectral"/>
              <a:sym typeface="Spectral"/>
            </a:endParaRPr>
          </a:p>
          <a:p>
            <a:pPr indent="-342900" lvl="0" marL="457200" rtl="0" algn="l">
              <a:spcBef>
                <a:spcPts val="0"/>
              </a:spcBef>
              <a:spcAft>
                <a:spcPts val="0"/>
              </a:spcAft>
              <a:buClr>
                <a:schemeClr val="lt1"/>
              </a:buClr>
              <a:buSzPts val="1800"/>
              <a:buFont typeface="Spectral"/>
              <a:buChar char="●"/>
            </a:pPr>
            <a:r>
              <a:rPr lang="en">
                <a:solidFill>
                  <a:schemeClr val="lt1"/>
                </a:solidFill>
                <a:highlight>
                  <a:schemeClr val="dk1"/>
                </a:highlight>
                <a:latin typeface="Spectral"/>
                <a:ea typeface="Spectral"/>
                <a:cs typeface="Spectral"/>
                <a:sym typeface="Spectral"/>
              </a:rPr>
              <a:t>Pick up</a:t>
            </a:r>
            <a:endParaRPr>
              <a:solidFill>
                <a:schemeClr val="lt1"/>
              </a:solidFill>
              <a:highlight>
                <a:schemeClr val="dk1"/>
              </a:highlight>
              <a:latin typeface="Spectral"/>
              <a:ea typeface="Spectral"/>
              <a:cs typeface="Spectral"/>
              <a:sym typeface="Spectral"/>
            </a:endParaRPr>
          </a:p>
          <a:p>
            <a:pPr indent="-317500" lvl="1" marL="914400" rtl="0" algn="l">
              <a:spcBef>
                <a:spcPts val="0"/>
              </a:spcBef>
              <a:spcAft>
                <a:spcPts val="0"/>
              </a:spcAft>
              <a:buClr>
                <a:schemeClr val="lt1"/>
              </a:buClr>
              <a:buSzPts val="1400"/>
              <a:buFont typeface="Spectral"/>
              <a:buChar char="○"/>
            </a:pPr>
            <a:r>
              <a:rPr lang="en">
                <a:solidFill>
                  <a:schemeClr val="lt1"/>
                </a:solidFill>
                <a:highlight>
                  <a:schemeClr val="dk1"/>
                </a:highlight>
                <a:latin typeface="Spectral"/>
                <a:ea typeface="Spectral"/>
                <a:cs typeface="Spectral"/>
                <a:sym typeface="Spectral"/>
              </a:rPr>
              <a:t>At selected locations</a:t>
            </a:r>
            <a:endParaRPr>
              <a:solidFill>
                <a:schemeClr val="lt1"/>
              </a:solidFill>
              <a:highlight>
                <a:schemeClr val="dk1"/>
              </a:highlight>
              <a:latin typeface="Spectral"/>
              <a:ea typeface="Spectral"/>
              <a:cs typeface="Spectral"/>
              <a:sym typeface="Spectral"/>
            </a:endParaRPr>
          </a:p>
          <a:p>
            <a:pPr indent="0" lvl="0" marL="0" rtl="0" algn="l">
              <a:spcBef>
                <a:spcPts val="1200"/>
              </a:spcBef>
              <a:spcAft>
                <a:spcPts val="1200"/>
              </a:spcAft>
              <a:buNone/>
            </a:pPr>
            <a:r>
              <a:rPr lang="en">
                <a:solidFill>
                  <a:schemeClr val="lt1"/>
                </a:solidFill>
                <a:highlight>
                  <a:srgbClr val="274E13"/>
                </a:highlight>
                <a:latin typeface="Spectral"/>
                <a:ea typeface="Spectral"/>
                <a:cs typeface="Spectral"/>
                <a:sym typeface="Spectral"/>
              </a:rPr>
              <a:t>After acquiring numerous companies and opening countless stores all over the world, its owner expanded his plan to the mobile ecosystem, creating Starbucks app.</a:t>
            </a:r>
            <a:endParaRPr>
              <a:solidFill>
                <a:schemeClr val="lt1"/>
              </a:solidFill>
              <a:highlight>
                <a:srgbClr val="274E13"/>
              </a:highlight>
              <a:latin typeface="Spectral"/>
              <a:ea typeface="Spectral"/>
              <a:cs typeface="Spectral"/>
              <a:sym typeface="Spectr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7" name="Shape 77"/>
        <p:cNvGrpSpPr/>
        <p:nvPr/>
      </p:nvGrpSpPr>
      <p:grpSpPr>
        <a:xfrm>
          <a:off x="0" y="0"/>
          <a:ext cx="0" cy="0"/>
          <a:chOff x="0" y="0"/>
          <a:chExt cx="0" cy="0"/>
        </a:xfrm>
      </p:grpSpPr>
      <p:sp>
        <p:nvSpPr>
          <p:cNvPr id="78" name="Google Shape;78;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i="1" lang="en" u="sng">
                <a:solidFill>
                  <a:schemeClr val="lt1"/>
                </a:solidFill>
              </a:rPr>
              <a:t>Star</a:t>
            </a:r>
            <a:r>
              <a:rPr i="1" lang="en" u="sng">
                <a:solidFill>
                  <a:schemeClr val="lt1"/>
                </a:solidFill>
                <a:highlight>
                  <a:schemeClr val="dk1"/>
                </a:highlight>
              </a:rPr>
              <a:t>buck</a:t>
            </a:r>
            <a:r>
              <a:rPr i="1" lang="en" u="sng">
                <a:solidFill>
                  <a:schemeClr val="lt1"/>
                </a:solidFill>
              </a:rPr>
              <a:t>s App - Objectives</a:t>
            </a:r>
            <a:endParaRPr i="1" u="sng">
              <a:solidFill>
                <a:schemeClr val="lt1"/>
              </a:solidFill>
            </a:endParaRPr>
          </a:p>
        </p:txBody>
      </p:sp>
      <p:sp>
        <p:nvSpPr>
          <p:cNvPr id="79" name="Google Shape;79;p17"/>
          <p:cNvSpPr txBox="1"/>
          <p:nvPr>
            <p:ph idx="1" type="body"/>
          </p:nvPr>
        </p:nvSpPr>
        <p:spPr>
          <a:xfrm>
            <a:off x="311700" y="1152475"/>
            <a:ext cx="8520600" cy="39909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en">
                <a:solidFill>
                  <a:schemeClr val="lt1"/>
                </a:solidFill>
              </a:rPr>
              <a:t>Star</a:t>
            </a:r>
            <a:r>
              <a:rPr lang="en">
                <a:solidFill>
                  <a:schemeClr val="lt1"/>
                </a:solidFill>
                <a:highlight>
                  <a:schemeClr val="dk1"/>
                </a:highlight>
              </a:rPr>
              <a:t>bucks' missi</a:t>
            </a:r>
            <a:r>
              <a:rPr lang="en">
                <a:solidFill>
                  <a:schemeClr val="lt1"/>
                </a:solidFill>
              </a:rPr>
              <a:t>on is "to inspire and nurture the human spirit – one person, one cup and one neighborhood at a time." The company aims to meet this goal through the development of a culture that embraces acceptance and is supportive of personal growth. As stated in the company's values, personal growth occurs through challenge and grows the company as well. </a:t>
            </a:r>
            <a:r>
              <a:rPr lang="en">
                <a:solidFill>
                  <a:schemeClr val="lt1"/>
                </a:solidFill>
                <a:highlight>
                  <a:schemeClr val="dk1"/>
                </a:highlight>
              </a:rPr>
              <a:t>This goal of acceptance extends into the company's diversity and accessibility policies. Company leaders are developed to lead multicultural teams of individuals with diverse perspectives and insights that ensure company growth and improved service delivery for customers. The company seeks to grow relationships with a diverse network of suppliers through strategic community relationship-building.</a:t>
            </a:r>
            <a:endParaRPr>
              <a:solidFill>
                <a:schemeClr val="lt1"/>
              </a:solidFill>
              <a:highlight>
                <a:schemeClr val="dk1"/>
              </a:highlight>
            </a:endParaRPr>
          </a:p>
          <a:p>
            <a:pPr indent="0" lvl="0" marL="0" rtl="0" algn="l">
              <a:spcBef>
                <a:spcPts val="1200"/>
              </a:spcBef>
              <a:spcAft>
                <a:spcPts val="0"/>
              </a:spcAft>
              <a:buNone/>
            </a:pPr>
            <a:r>
              <a:t/>
            </a:r>
            <a:endParaRPr>
              <a:solidFill>
                <a:schemeClr val="lt1"/>
              </a:solidFill>
            </a:endParaRPr>
          </a:p>
          <a:p>
            <a:pPr indent="0" lvl="0" marL="0" rtl="0" algn="l">
              <a:spcBef>
                <a:spcPts val="1200"/>
              </a:spcBef>
              <a:spcAft>
                <a:spcPts val="1200"/>
              </a:spcAft>
              <a:buNone/>
            </a:pPr>
            <a:r>
              <a:rPr lang="en">
                <a:solidFill>
                  <a:schemeClr val="lt1"/>
                </a:solidFill>
              </a:rPr>
              <a:t>Starbucks also strives to be open and genuine in its interactions with suppliers, employees and customers. This is reflected in the company mission to drive performance without sacrificing individual and corporate humanity. The company practices this value through its community-building policies, which spur area development through investment. Starbucks values delivering the very best service and accepting responsibility when expectations are not met.</a:t>
            </a:r>
            <a:endParaRPr>
              <a:solidFill>
                <a:schemeClr val="lt1"/>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